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6"/>
  </p:handoutMasterIdLst>
  <p:sldIdLst>
    <p:sldId id="256" r:id="rId2"/>
    <p:sldId id="257" r:id="rId3"/>
    <p:sldId id="258" r:id="rId4"/>
    <p:sldId id="259" r:id="rId5"/>
  </p:sldIdLst>
  <p:sldSz cx="12192000" cy="6858000"/>
  <p:notesSz cx="6858000" cy="987425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90" y="-4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95427"/>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95427"/>
          </a:xfrm>
          <a:prstGeom prst="rect">
            <a:avLst/>
          </a:prstGeom>
        </p:spPr>
        <p:txBody>
          <a:bodyPr vert="horz" lIns="91440" tIns="45720" rIns="91440" bIns="45720" rtlCol="0"/>
          <a:lstStyle>
            <a:lvl1pPr algn="r">
              <a:defRPr sz="1200"/>
            </a:lvl1pPr>
          </a:lstStyle>
          <a:p>
            <a:fld id="{8B2E299B-54D0-4C87-B868-C3839225069D}" type="datetimeFigureOut">
              <a:rPr lang="fr-FR" smtClean="0"/>
              <a:t>24/09/2020</a:t>
            </a:fld>
            <a:endParaRPr lang="fr-FR"/>
          </a:p>
        </p:txBody>
      </p:sp>
      <p:sp>
        <p:nvSpPr>
          <p:cNvPr id="4" name="Espace réservé du pied de page 3"/>
          <p:cNvSpPr>
            <a:spLocks noGrp="1"/>
          </p:cNvSpPr>
          <p:nvPr>
            <p:ph type="ftr" sz="quarter" idx="2"/>
          </p:nvPr>
        </p:nvSpPr>
        <p:spPr>
          <a:xfrm>
            <a:off x="0" y="9378824"/>
            <a:ext cx="2971800" cy="495426"/>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9378824"/>
            <a:ext cx="2971800" cy="495426"/>
          </a:xfrm>
          <a:prstGeom prst="rect">
            <a:avLst/>
          </a:prstGeom>
        </p:spPr>
        <p:txBody>
          <a:bodyPr vert="horz" lIns="91440" tIns="45720" rIns="91440" bIns="45720" rtlCol="0" anchor="b"/>
          <a:lstStyle>
            <a:lvl1pPr algn="r">
              <a:defRPr sz="1200"/>
            </a:lvl1pPr>
          </a:lstStyle>
          <a:p>
            <a:fld id="{A5F07FBF-837F-4F84-8236-F11F112E336B}" type="slidenum">
              <a:rPr lang="fr-FR" smtClean="0"/>
              <a:t>‹N°›</a:t>
            </a:fld>
            <a:endParaRPr lang="fr-FR"/>
          </a:p>
        </p:txBody>
      </p:sp>
    </p:spTree>
    <p:extLst>
      <p:ext uri="{BB962C8B-B14F-4D97-AF65-F5344CB8AC3E}">
        <p14:creationId xmlns:p14="http://schemas.microsoft.com/office/powerpoint/2010/main" val="406538039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EF157F6F-302F-4A8E-9D83-9B32A0CC4DEC}" type="datetimeFigureOut">
              <a:rPr lang="fr-FR" smtClean="0"/>
              <a:t>24/09/2020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1AAC100-415B-4315-9E04-48137669DA7E}" type="slidenum">
              <a:rPr lang="fr-FR" smtClean="0"/>
              <a:t>‹N°›</a:t>
            </a:fld>
            <a:endParaRPr lang="fr-FR"/>
          </a:p>
        </p:txBody>
      </p:sp>
    </p:spTree>
    <p:extLst>
      <p:ext uri="{BB962C8B-B14F-4D97-AF65-F5344CB8AC3E}">
        <p14:creationId xmlns:p14="http://schemas.microsoft.com/office/powerpoint/2010/main" val="2563536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157F6F-302F-4A8E-9D83-9B32A0CC4DEC}" type="datetimeFigureOut">
              <a:rPr lang="fr-FR" smtClean="0"/>
              <a:t>24/09/2020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1AAC100-415B-4315-9E04-48137669DA7E}" type="slidenum">
              <a:rPr lang="fr-FR" smtClean="0"/>
              <a:t>‹N°›</a:t>
            </a:fld>
            <a:endParaRPr lang="fr-FR"/>
          </a:p>
        </p:txBody>
      </p:sp>
    </p:spTree>
    <p:extLst>
      <p:ext uri="{BB962C8B-B14F-4D97-AF65-F5344CB8AC3E}">
        <p14:creationId xmlns:p14="http://schemas.microsoft.com/office/powerpoint/2010/main" val="298361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157F6F-302F-4A8E-9D83-9B32A0CC4DEC}" type="datetimeFigureOut">
              <a:rPr lang="fr-FR" smtClean="0"/>
              <a:t>24/09/2020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1AAC100-415B-4315-9E04-48137669DA7E}" type="slidenum">
              <a:rPr lang="fr-FR" smtClean="0"/>
              <a:t>‹N°›</a:t>
            </a:fld>
            <a:endParaRPr lang="fr-FR"/>
          </a:p>
        </p:txBody>
      </p:sp>
    </p:spTree>
    <p:extLst>
      <p:ext uri="{BB962C8B-B14F-4D97-AF65-F5344CB8AC3E}">
        <p14:creationId xmlns:p14="http://schemas.microsoft.com/office/powerpoint/2010/main" val="1162467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157F6F-302F-4A8E-9D83-9B32A0CC4DEC}" type="datetimeFigureOut">
              <a:rPr lang="fr-FR" smtClean="0"/>
              <a:t>24/09/2020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1AAC100-415B-4315-9E04-48137669DA7E}" type="slidenum">
              <a:rPr lang="fr-FR" smtClean="0"/>
              <a:t>‹N°›</a:t>
            </a:fld>
            <a:endParaRPr lang="fr-FR"/>
          </a:p>
        </p:txBody>
      </p:sp>
    </p:spTree>
    <p:extLst>
      <p:ext uri="{BB962C8B-B14F-4D97-AF65-F5344CB8AC3E}">
        <p14:creationId xmlns:p14="http://schemas.microsoft.com/office/powerpoint/2010/main" val="3062416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EF157F6F-302F-4A8E-9D83-9B32A0CC4DEC}" type="datetimeFigureOut">
              <a:rPr lang="fr-FR" smtClean="0"/>
              <a:t>24/09/2020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1AAC100-415B-4315-9E04-48137669DA7E}" type="slidenum">
              <a:rPr lang="fr-FR" smtClean="0"/>
              <a:t>‹N°›</a:t>
            </a:fld>
            <a:endParaRPr lang="fr-FR"/>
          </a:p>
        </p:txBody>
      </p:sp>
    </p:spTree>
    <p:extLst>
      <p:ext uri="{BB962C8B-B14F-4D97-AF65-F5344CB8AC3E}">
        <p14:creationId xmlns:p14="http://schemas.microsoft.com/office/powerpoint/2010/main" val="1808308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F157F6F-302F-4A8E-9D83-9B32A0CC4DEC}" type="datetimeFigureOut">
              <a:rPr lang="fr-FR" smtClean="0"/>
              <a:t>24/09/2020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1AAC100-415B-4315-9E04-48137669DA7E}" type="slidenum">
              <a:rPr lang="fr-FR" smtClean="0"/>
              <a:t>‹N°›</a:t>
            </a:fld>
            <a:endParaRPr lang="fr-FR"/>
          </a:p>
        </p:txBody>
      </p:sp>
    </p:spTree>
    <p:extLst>
      <p:ext uri="{BB962C8B-B14F-4D97-AF65-F5344CB8AC3E}">
        <p14:creationId xmlns:p14="http://schemas.microsoft.com/office/powerpoint/2010/main" val="3970945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F157F6F-302F-4A8E-9D83-9B32A0CC4DEC}" type="datetimeFigureOut">
              <a:rPr lang="fr-FR" smtClean="0"/>
              <a:t>24/09/2020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1AAC100-415B-4315-9E04-48137669DA7E}" type="slidenum">
              <a:rPr lang="fr-FR" smtClean="0"/>
              <a:t>‹N°›</a:t>
            </a:fld>
            <a:endParaRPr lang="fr-FR"/>
          </a:p>
        </p:txBody>
      </p:sp>
    </p:spTree>
    <p:extLst>
      <p:ext uri="{BB962C8B-B14F-4D97-AF65-F5344CB8AC3E}">
        <p14:creationId xmlns:p14="http://schemas.microsoft.com/office/powerpoint/2010/main" val="2022181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EF157F6F-302F-4A8E-9D83-9B32A0CC4DEC}" type="datetimeFigureOut">
              <a:rPr lang="fr-FR" smtClean="0"/>
              <a:t>24/09/2020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1AAC100-415B-4315-9E04-48137669DA7E}" type="slidenum">
              <a:rPr lang="fr-FR" smtClean="0"/>
              <a:t>‹N°›</a:t>
            </a:fld>
            <a:endParaRPr lang="fr-FR"/>
          </a:p>
        </p:txBody>
      </p:sp>
    </p:spTree>
    <p:extLst>
      <p:ext uri="{BB962C8B-B14F-4D97-AF65-F5344CB8AC3E}">
        <p14:creationId xmlns:p14="http://schemas.microsoft.com/office/powerpoint/2010/main" val="842752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F157F6F-302F-4A8E-9D83-9B32A0CC4DEC}" type="datetimeFigureOut">
              <a:rPr lang="fr-FR" smtClean="0"/>
              <a:t>24/09/2020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1AAC100-415B-4315-9E04-48137669DA7E}" type="slidenum">
              <a:rPr lang="fr-FR" smtClean="0"/>
              <a:t>‹N°›</a:t>
            </a:fld>
            <a:endParaRPr lang="fr-FR"/>
          </a:p>
        </p:txBody>
      </p:sp>
    </p:spTree>
    <p:extLst>
      <p:ext uri="{BB962C8B-B14F-4D97-AF65-F5344CB8AC3E}">
        <p14:creationId xmlns:p14="http://schemas.microsoft.com/office/powerpoint/2010/main" val="1711896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EF157F6F-302F-4A8E-9D83-9B32A0CC4DEC}" type="datetimeFigureOut">
              <a:rPr lang="fr-FR" smtClean="0"/>
              <a:t>24/09/2020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1AAC100-415B-4315-9E04-48137669DA7E}" type="slidenum">
              <a:rPr lang="fr-FR" smtClean="0"/>
              <a:t>‹N°›</a:t>
            </a:fld>
            <a:endParaRPr lang="fr-FR"/>
          </a:p>
        </p:txBody>
      </p:sp>
    </p:spTree>
    <p:extLst>
      <p:ext uri="{BB962C8B-B14F-4D97-AF65-F5344CB8AC3E}">
        <p14:creationId xmlns:p14="http://schemas.microsoft.com/office/powerpoint/2010/main" val="16098089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EF157F6F-302F-4A8E-9D83-9B32A0CC4DEC}" type="datetimeFigureOut">
              <a:rPr lang="fr-FR" smtClean="0"/>
              <a:t>24/09/2020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1AAC100-415B-4315-9E04-48137669DA7E}" type="slidenum">
              <a:rPr lang="fr-FR" smtClean="0"/>
              <a:t>‹N°›</a:t>
            </a:fld>
            <a:endParaRPr lang="fr-FR"/>
          </a:p>
        </p:txBody>
      </p:sp>
    </p:spTree>
    <p:extLst>
      <p:ext uri="{BB962C8B-B14F-4D97-AF65-F5344CB8AC3E}">
        <p14:creationId xmlns:p14="http://schemas.microsoft.com/office/powerpoint/2010/main" val="3222266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157F6F-302F-4A8E-9D83-9B32A0CC4DEC}" type="datetimeFigureOut">
              <a:rPr lang="fr-FR" smtClean="0"/>
              <a:t>24/09/2020</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AAC100-415B-4315-9E04-48137669DA7E}" type="slidenum">
              <a:rPr lang="fr-FR" smtClean="0"/>
              <a:t>‹N°›</a:t>
            </a:fld>
            <a:endParaRPr lang="fr-FR"/>
          </a:p>
        </p:txBody>
      </p:sp>
    </p:spTree>
    <p:extLst>
      <p:ext uri="{BB962C8B-B14F-4D97-AF65-F5344CB8AC3E}">
        <p14:creationId xmlns:p14="http://schemas.microsoft.com/office/powerpoint/2010/main" val="21438215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facebook.com/abpsaintmedard.futsal/" TargetMode="External"/><Relationship Id="rId2" Type="http://schemas.openxmlformats.org/officeDocument/2006/relationships/hyperlink" Target="mailto:548459@lfaquitaine.fr" TargetMode="Externa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1.png"/><Relationship Id="rId4" Type="http://schemas.openxmlformats.org/officeDocument/2006/relationships/hyperlink" Target="https://balleaupied.sportsregions.f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31294" y="1517715"/>
            <a:ext cx="1479895" cy="14234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ous-titre 2"/>
          <p:cNvSpPr>
            <a:spLocks noGrp="1"/>
          </p:cNvSpPr>
          <p:nvPr>
            <p:ph type="subTitle" idx="1"/>
          </p:nvPr>
        </p:nvSpPr>
        <p:spPr>
          <a:xfrm>
            <a:off x="1364098" y="196505"/>
            <a:ext cx="9144000" cy="1655762"/>
          </a:xfrm>
        </p:spPr>
        <p:txBody>
          <a:bodyPr/>
          <a:lstStyle/>
          <a:p>
            <a:r>
              <a:rPr lang="fr-FR" sz="2000" b="1" dirty="0" smtClean="0"/>
              <a:t>Dossier de présentation</a:t>
            </a:r>
          </a:p>
          <a:p>
            <a:r>
              <a:rPr lang="fr-FR" sz="1800" dirty="0" smtClean="0">
                <a:solidFill>
                  <a:schemeClr val="accent1">
                    <a:lumMod val="75000"/>
                  </a:schemeClr>
                </a:solidFill>
              </a:rPr>
              <a:t>«  Devenez partenaire du club de football L’ABP saint Médard en </a:t>
            </a:r>
            <a:r>
              <a:rPr lang="fr-FR" sz="1800" dirty="0" err="1" smtClean="0">
                <a:solidFill>
                  <a:schemeClr val="accent1">
                    <a:lumMod val="75000"/>
                  </a:schemeClr>
                </a:solidFill>
              </a:rPr>
              <a:t>Jalles</a:t>
            </a:r>
            <a:r>
              <a:rPr lang="fr-FR" sz="1800" dirty="0" smtClean="0">
                <a:solidFill>
                  <a:schemeClr val="accent1">
                    <a:lumMod val="75000"/>
                  </a:schemeClr>
                </a:solidFill>
              </a:rPr>
              <a:t> (</a:t>
            </a:r>
            <a:r>
              <a:rPr lang="fr-FR" sz="1800" dirty="0" err="1" smtClean="0">
                <a:solidFill>
                  <a:schemeClr val="accent1">
                    <a:lumMod val="75000"/>
                  </a:schemeClr>
                </a:solidFill>
              </a:rPr>
              <a:t>Magudas</a:t>
            </a:r>
            <a:r>
              <a:rPr lang="fr-FR" sz="1800" dirty="0" smtClean="0">
                <a:solidFill>
                  <a:schemeClr val="accent1">
                    <a:lumMod val="75000"/>
                  </a:schemeClr>
                </a:solidFill>
              </a:rPr>
              <a:t>) »</a:t>
            </a:r>
          </a:p>
          <a:p>
            <a:r>
              <a:rPr lang="fr-FR" sz="1200" dirty="0"/>
              <a:t>A</a:t>
            </a:r>
            <a:r>
              <a:rPr lang="fr-FR" sz="1200" dirty="0" smtClean="0"/>
              <a:t>ffiliation numéro 548459 Ligue de football Nouvelle Aquitaine </a:t>
            </a:r>
          </a:p>
          <a:p>
            <a:r>
              <a:rPr lang="fr-FR" sz="1200" dirty="0" smtClean="0"/>
              <a:t>SIRET </a:t>
            </a:r>
            <a:r>
              <a:rPr lang="fr-FR" sz="1200" dirty="0"/>
              <a:t>44061884100017</a:t>
            </a:r>
            <a:endParaRPr lang="fr-FR" sz="1200" dirty="0" smtClean="0"/>
          </a:p>
        </p:txBody>
      </p:sp>
      <p:sp>
        <p:nvSpPr>
          <p:cNvPr id="2" name="ZoneTexte 1"/>
          <p:cNvSpPr txBox="1"/>
          <p:nvPr/>
        </p:nvSpPr>
        <p:spPr>
          <a:xfrm>
            <a:off x="103696" y="1852267"/>
            <a:ext cx="2733773" cy="1477328"/>
          </a:xfrm>
          <a:prstGeom prst="rect">
            <a:avLst/>
          </a:prstGeom>
          <a:noFill/>
        </p:spPr>
        <p:txBody>
          <a:bodyPr wrap="square" rtlCol="0">
            <a:spAutoFit/>
          </a:bodyPr>
          <a:lstStyle/>
          <a:p>
            <a:r>
              <a:rPr lang="fr-FR" dirty="0" smtClean="0">
                <a:solidFill>
                  <a:srgbClr val="FF0000"/>
                </a:solidFill>
              </a:rPr>
              <a:t>Ecole de foot parrainée par Marc </a:t>
            </a:r>
            <a:r>
              <a:rPr lang="fr-FR" dirty="0" err="1" smtClean="0">
                <a:solidFill>
                  <a:srgbClr val="FF0000"/>
                </a:solidFill>
              </a:rPr>
              <a:t>Planus</a:t>
            </a:r>
            <a:endParaRPr lang="fr-FR" dirty="0" smtClean="0">
              <a:solidFill>
                <a:srgbClr val="FF0000"/>
              </a:solidFill>
            </a:endParaRPr>
          </a:p>
          <a:p>
            <a:r>
              <a:rPr lang="fr-FR" dirty="0" smtClean="0"/>
              <a:t>ancien joueur professionnel des girondins de Bordeaux.</a:t>
            </a:r>
            <a:endParaRPr lang="fr-FR" dirty="0"/>
          </a:p>
        </p:txBody>
      </p:sp>
      <p:sp>
        <p:nvSpPr>
          <p:cNvPr id="6" name="ZoneTexte 5"/>
          <p:cNvSpPr txBox="1"/>
          <p:nvPr/>
        </p:nvSpPr>
        <p:spPr>
          <a:xfrm>
            <a:off x="8936611" y="1937698"/>
            <a:ext cx="2897659" cy="1754326"/>
          </a:xfrm>
          <a:prstGeom prst="rect">
            <a:avLst/>
          </a:prstGeom>
          <a:noFill/>
        </p:spPr>
        <p:txBody>
          <a:bodyPr wrap="square" rtlCol="0">
            <a:spAutoFit/>
          </a:bodyPr>
          <a:lstStyle/>
          <a:p>
            <a:r>
              <a:rPr lang="fr-FR" dirty="0" smtClean="0"/>
              <a:t>Spécificité Futsal avec deux équipes sénior </a:t>
            </a:r>
            <a:r>
              <a:rPr lang="fr-FR" dirty="0" smtClean="0">
                <a:solidFill>
                  <a:srgbClr val="FF0000"/>
                </a:solidFill>
              </a:rPr>
              <a:t>engagées aux plus hauts niveaux de la ligue de Nouvelle Aquitaine</a:t>
            </a:r>
            <a:r>
              <a:rPr lang="fr-FR" dirty="0" smtClean="0"/>
              <a:t>. </a:t>
            </a:r>
          </a:p>
          <a:p>
            <a:r>
              <a:rPr lang="fr-FR" dirty="0" smtClean="0"/>
              <a:t>Finaliste de la coupe de la région Aquitaine en 2019.</a:t>
            </a:r>
            <a:endParaRPr lang="fr-FR" dirty="0"/>
          </a:p>
        </p:txBody>
      </p:sp>
      <p:pic>
        <p:nvPicPr>
          <p:cNvPr id="7" name="Imag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108810" y="3899894"/>
            <a:ext cx="2105056" cy="1184094"/>
          </a:xfrm>
          <a:prstGeom prst="rect">
            <a:avLst/>
          </a:prstGeom>
        </p:spPr>
      </p:pic>
      <p:pic>
        <p:nvPicPr>
          <p:cNvPr id="9" name="Imag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017065" y="2814861"/>
            <a:ext cx="5359435" cy="3215661"/>
          </a:xfrm>
          <a:prstGeom prst="rect">
            <a:avLst/>
          </a:prstGeom>
        </p:spPr>
      </p:pic>
      <p:pic>
        <p:nvPicPr>
          <p:cNvPr id="10" name="Imag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087239" y="3777455"/>
            <a:ext cx="2523145" cy="1860047"/>
          </a:xfrm>
          <a:prstGeom prst="rect">
            <a:avLst/>
          </a:prstGeom>
        </p:spPr>
      </p:pic>
      <p:sp>
        <p:nvSpPr>
          <p:cNvPr id="4" name="ZoneTexte 3"/>
          <p:cNvSpPr txBox="1"/>
          <p:nvPr/>
        </p:nvSpPr>
        <p:spPr>
          <a:xfrm>
            <a:off x="3549249" y="6240545"/>
            <a:ext cx="4541693" cy="369332"/>
          </a:xfrm>
          <a:prstGeom prst="rect">
            <a:avLst/>
          </a:prstGeom>
          <a:noFill/>
        </p:spPr>
        <p:txBody>
          <a:bodyPr wrap="none" rtlCol="0">
            <a:spAutoFit/>
          </a:bodyPr>
          <a:lstStyle/>
          <a:p>
            <a:r>
              <a:rPr lang="fr-FR" dirty="0"/>
              <a:t>Convivialité </a:t>
            </a:r>
            <a:r>
              <a:rPr lang="fr-FR" dirty="0" smtClean="0"/>
              <a:t>- </a:t>
            </a:r>
            <a:r>
              <a:rPr lang="fr-FR" dirty="0"/>
              <a:t>plaisir du jeu -</a:t>
            </a:r>
            <a:r>
              <a:rPr lang="fr-FR" dirty="0" smtClean="0"/>
              <a:t> </a:t>
            </a:r>
            <a:r>
              <a:rPr lang="fr-FR" dirty="0"/>
              <a:t>valeurs sportives.</a:t>
            </a:r>
          </a:p>
        </p:txBody>
      </p:sp>
    </p:spTree>
    <p:extLst>
      <p:ext uri="{BB962C8B-B14F-4D97-AF65-F5344CB8AC3E}">
        <p14:creationId xmlns:p14="http://schemas.microsoft.com/office/powerpoint/2010/main" val="29315812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1925" y="402905"/>
            <a:ext cx="11178862" cy="5755422"/>
          </a:xfrm>
          <a:prstGeom prst="rect">
            <a:avLst/>
          </a:prstGeom>
        </p:spPr>
        <p:txBody>
          <a:bodyPr wrap="square">
            <a:spAutoFit/>
          </a:bodyPr>
          <a:lstStyle/>
          <a:p>
            <a:pPr algn="just"/>
            <a:r>
              <a:rPr lang="fr-FR" b="1" dirty="0" smtClean="0">
                <a:solidFill>
                  <a:schemeClr val="accent6">
                    <a:lumMod val="75000"/>
                  </a:schemeClr>
                </a:solidFill>
              </a:rPr>
              <a:t>L’association balle au pied (ABP), l’autre club de foot à Saint </a:t>
            </a:r>
            <a:r>
              <a:rPr lang="fr-FR" b="1" dirty="0">
                <a:solidFill>
                  <a:schemeClr val="accent6">
                    <a:lumMod val="75000"/>
                  </a:schemeClr>
                </a:solidFill>
              </a:rPr>
              <a:t>M</a:t>
            </a:r>
            <a:r>
              <a:rPr lang="fr-FR" b="1" dirty="0" smtClean="0">
                <a:solidFill>
                  <a:schemeClr val="accent6">
                    <a:lumMod val="75000"/>
                  </a:schemeClr>
                </a:solidFill>
              </a:rPr>
              <a:t>édard en </a:t>
            </a:r>
            <a:r>
              <a:rPr lang="fr-FR" b="1" dirty="0" err="1" smtClean="0">
                <a:solidFill>
                  <a:schemeClr val="accent6">
                    <a:lumMod val="75000"/>
                  </a:schemeClr>
                </a:solidFill>
              </a:rPr>
              <a:t>Jalles</a:t>
            </a:r>
            <a:r>
              <a:rPr lang="fr-FR" b="1" dirty="0" smtClean="0">
                <a:solidFill>
                  <a:schemeClr val="accent6">
                    <a:lumMod val="75000"/>
                  </a:schemeClr>
                </a:solidFill>
              </a:rPr>
              <a:t>, recherche des entreprises partenaires pour l’aider dans le développement de ses activités associatives et sportives.</a:t>
            </a:r>
          </a:p>
          <a:p>
            <a:pPr algn="just"/>
            <a:endParaRPr lang="fr-FR" sz="800" dirty="0" smtClean="0"/>
          </a:p>
          <a:p>
            <a:pPr algn="just"/>
            <a:r>
              <a:rPr lang="fr-FR" dirty="0" smtClean="0"/>
              <a:t>Ce dossier a pour objectif de vous convaincre de nous donner un petit coup de pouce pour améliorer :</a:t>
            </a:r>
          </a:p>
          <a:p>
            <a:pPr algn="just"/>
            <a:endParaRPr lang="fr-FR" dirty="0" smtClean="0"/>
          </a:p>
          <a:p>
            <a:pPr marL="1200150" lvl="2" indent="-285750" algn="just">
              <a:buFont typeface="Wingdings" panose="05000000000000000000" pitchFamily="2" charset="2"/>
              <a:buChar char="Ø"/>
            </a:pPr>
            <a:r>
              <a:rPr lang="fr-FR" dirty="0" smtClean="0"/>
              <a:t>La pratique du sport chez ses plus jeunes licenciés de l’école de foot et du futsal en compétition,</a:t>
            </a:r>
          </a:p>
          <a:p>
            <a:pPr marL="1200150" lvl="2" indent="-285750" algn="just">
              <a:buFont typeface="Wingdings" panose="05000000000000000000" pitchFamily="2" charset="2"/>
              <a:buChar char="Ø"/>
            </a:pPr>
            <a:endParaRPr lang="fr-FR" dirty="0" smtClean="0"/>
          </a:p>
          <a:p>
            <a:pPr marL="1200150" lvl="2" indent="-285750" algn="just">
              <a:buFont typeface="Wingdings" panose="05000000000000000000" pitchFamily="2" charset="2"/>
              <a:buChar char="Ø"/>
            </a:pPr>
            <a:r>
              <a:rPr lang="fr-FR" dirty="0" smtClean="0"/>
              <a:t>Le fonctionnement global du club très contraint par des subventions revues à la baisse,</a:t>
            </a:r>
          </a:p>
          <a:p>
            <a:pPr marL="1200150" lvl="2" indent="-285750" algn="just">
              <a:buFont typeface="Wingdings" panose="05000000000000000000" pitchFamily="2" charset="2"/>
              <a:buChar char="Ø"/>
            </a:pPr>
            <a:endParaRPr lang="fr-FR" dirty="0" smtClean="0"/>
          </a:p>
          <a:p>
            <a:pPr marL="1200150" lvl="2" indent="-285750" algn="just">
              <a:buFont typeface="Wingdings" panose="05000000000000000000" pitchFamily="2" charset="2"/>
              <a:buChar char="Ø"/>
            </a:pPr>
            <a:r>
              <a:rPr lang="fr-FR" dirty="0" smtClean="0"/>
              <a:t>L’organisation des évènements sportifs de rayonnement départemental.</a:t>
            </a:r>
          </a:p>
          <a:p>
            <a:pPr marL="1200150" lvl="2" indent="-285750" algn="just">
              <a:buFont typeface="Wingdings" panose="05000000000000000000" pitchFamily="2" charset="2"/>
              <a:buChar char="Ø"/>
            </a:pPr>
            <a:endParaRPr lang="fr-FR" dirty="0"/>
          </a:p>
          <a:p>
            <a:pPr marL="1200150" lvl="2" indent="-285750" algn="just">
              <a:buFont typeface="Wingdings" panose="05000000000000000000" pitchFamily="2" charset="2"/>
              <a:buChar char="Ø"/>
            </a:pPr>
            <a:endParaRPr lang="fr-FR" dirty="0" smtClean="0"/>
          </a:p>
          <a:p>
            <a:pPr lvl="2" algn="just"/>
            <a:r>
              <a:rPr lang="fr-FR" dirty="0" smtClean="0"/>
              <a:t>Créé en 1999, le club compte, à présent, 180 licenciés répartis  dans les équipes de jeunes, (30% des effectifs) le futsal niveau régional et le football sur herbe en compétition ou en pratique loisir. Nos adhérents viennent en majorité des quartiers  Sud et Ouest de Saint Médard mais également de Mérignac et de </a:t>
            </a:r>
            <a:r>
              <a:rPr lang="fr-FR" dirty="0" err="1" smtClean="0"/>
              <a:t>Martignas</a:t>
            </a:r>
            <a:r>
              <a:rPr lang="fr-FR" dirty="0" smtClean="0"/>
              <a:t>.</a:t>
            </a:r>
          </a:p>
          <a:p>
            <a:pPr lvl="2" algn="just"/>
            <a:r>
              <a:rPr lang="fr-FR" dirty="0" smtClean="0"/>
              <a:t>L’ABP propose sur le terrain de  </a:t>
            </a:r>
            <a:r>
              <a:rPr lang="fr-FR" dirty="0" err="1"/>
              <a:t>M</a:t>
            </a:r>
            <a:r>
              <a:rPr lang="fr-FR" dirty="0" err="1" smtClean="0"/>
              <a:t>agudas</a:t>
            </a:r>
            <a:r>
              <a:rPr lang="fr-FR" dirty="0" smtClean="0"/>
              <a:t> une pratique du sport ouverte à tous dans un esprit familial. </a:t>
            </a:r>
          </a:p>
          <a:p>
            <a:pPr lvl="2" algn="just"/>
            <a:r>
              <a:rPr lang="fr-FR" dirty="0" smtClean="0"/>
              <a:t>Notre ambition : rester un « club de quartier » mais être reconnu pour nos qualités et notre réussite sportive.</a:t>
            </a:r>
          </a:p>
          <a:p>
            <a:pPr lvl="2" algn="just"/>
            <a:r>
              <a:rPr lang="fr-FR" dirty="0" smtClean="0"/>
              <a:t>Depuis  2 ans, la pratique du foot en salle loisir est proposée le dimanche matin. Un projet du développement du futsal chez les jeunes à SMJ est en cours d’élaboration.</a:t>
            </a:r>
          </a:p>
        </p:txBody>
      </p:sp>
      <p:pic>
        <p:nvPicPr>
          <p:cNvPr id="5"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376" y="5604329"/>
            <a:ext cx="957263" cy="9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340937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320512" y="387205"/>
            <a:ext cx="11755586" cy="6315253"/>
          </a:xfrm>
        </p:spPr>
        <p:txBody>
          <a:bodyPr>
            <a:normAutofit/>
          </a:bodyPr>
          <a:lstStyle/>
          <a:p>
            <a:pPr algn="just"/>
            <a:r>
              <a:rPr lang="fr-FR" sz="1800" dirty="0" smtClean="0"/>
              <a:t>Pour mener à bien tous nos projets, cela nécessite des investissements qui ne peuvent être réalisés par notre budget annuel. (20 K euros) La seule source des cotisations de licenciés n’est plus suffisante.</a:t>
            </a:r>
          </a:p>
          <a:p>
            <a:pPr algn="just"/>
            <a:r>
              <a:rPr lang="fr-FR" sz="1800" dirty="0" smtClean="0"/>
              <a:t>La réduction des </a:t>
            </a:r>
            <a:r>
              <a:rPr lang="fr-FR" sz="1800" dirty="0" smtClean="0"/>
              <a:t>subventions et du sponsoring, </a:t>
            </a:r>
            <a:r>
              <a:rPr lang="fr-FR" sz="1800" dirty="0" smtClean="0"/>
              <a:t>de 10 % cette année, implique de multiplier les évènements à forte plus value. ( Loto-Tournois-calendriers…) </a:t>
            </a:r>
          </a:p>
          <a:p>
            <a:pPr algn="just"/>
            <a:r>
              <a:rPr lang="fr-FR" sz="1800" dirty="0" smtClean="0"/>
              <a:t>Dans ce contexte,</a:t>
            </a:r>
            <a:r>
              <a:rPr lang="fr-FR" sz="1800" dirty="0" smtClean="0">
                <a:solidFill>
                  <a:srgbClr val="FF0000"/>
                </a:solidFill>
              </a:rPr>
              <a:t> toutes les contributions d’entreprises partenaires sont bienvenues. Prioritairement, elles se traduiront  immédiatement et directement par l’achat d’équipements pour offrir les meilleures conditions possibles dans la pratique du foot.</a:t>
            </a:r>
          </a:p>
          <a:p>
            <a:pPr algn="just"/>
            <a:endParaRPr lang="fr-FR" sz="1800" dirty="0"/>
          </a:p>
          <a:p>
            <a:pPr algn="just"/>
            <a:endParaRPr lang="fr-FR" sz="1800" dirty="0" smtClean="0"/>
          </a:p>
          <a:p>
            <a:pPr algn="just"/>
            <a:endParaRPr lang="fr-FR" sz="1800" dirty="0"/>
          </a:p>
          <a:p>
            <a:pPr algn="just"/>
            <a:endParaRPr lang="fr-FR" sz="1800" dirty="0" smtClean="0"/>
          </a:p>
          <a:p>
            <a:pPr algn="just"/>
            <a:endParaRPr lang="fr-FR" sz="1800" dirty="0"/>
          </a:p>
          <a:p>
            <a:pPr algn="just"/>
            <a:endParaRPr lang="fr-FR" sz="1800" dirty="0" smtClean="0"/>
          </a:p>
          <a:p>
            <a:pPr algn="just"/>
            <a:r>
              <a:rPr lang="fr-FR" sz="1800" dirty="0" smtClean="0"/>
              <a:t>	</a:t>
            </a:r>
          </a:p>
          <a:p>
            <a:pPr algn="just"/>
            <a:endParaRPr lang="fr-FR" sz="1800" dirty="0"/>
          </a:p>
          <a:p>
            <a:pPr algn="just"/>
            <a:r>
              <a:rPr lang="fr-FR" sz="1800" dirty="0" smtClean="0"/>
              <a:t>		</a:t>
            </a:r>
          </a:p>
          <a:p>
            <a:pPr marL="285750" indent="-285750" algn="just">
              <a:buFont typeface="Arial" panose="020B0604020202020204" pitchFamily="34" charset="0"/>
              <a:buChar char="•"/>
            </a:pPr>
            <a:r>
              <a:rPr lang="fr-FR" sz="1600" dirty="0" smtClean="0"/>
              <a:t>         *La valeur du don est libre       ** Les sommes versées sont traduites en achats sur devis</a:t>
            </a:r>
            <a:r>
              <a:rPr lang="fr-FR" sz="1600" dirty="0"/>
              <a:t> </a:t>
            </a:r>
            <a:r>
              <a:rPr lang="fr-FR" sz="1600" dirty="0" smtClean="0"/>
              <a:t>           *** </a:t>
            </a:r>
            <a:r>
              <a:rPr lang="fr-FR" sz="1600" dirty="0"/>
              <a:t>Aucune rétribution </a:t>
            </a:r>
            <a:r>
              <a:rPr lang="fr-FR" sz="1600" dirty="0" smtClean="0"/>
              <a:t>de joueurs</a:t>
            </a:r>
            <a:endParaRPr lang="fr-FR" sz="1600" dirty="0"/>
          </a:p>
          <a:p>
            <a:pPr algn="just"/>
            <a:endParaRPr lang="fr-FR" sz="1600" dirty="0" smtClean="0"/>
          </a:p>
          <a:p>
            <a:endParaRPr lang="fr-FR" sz="1300" dirty="0"/>
          </a:p>
        </p:txBody>
      </p:sp>
      <p:pic>
        <p:nvPicPr>
          <p:cNvPr id="4"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6297" y="5895936"/>
            <a:ext cx="592759" cy="570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2" name="Tableau 1"/>
          <p:cNvGraphicFramePr>
            <a:graphicFrameLocks noGrp="1"/>
          </p:cNvGraphicFramePr>
          <p:nvPr>
            <p:extLst>
              <p:ext uri="{D42A27DB-BD31-4B8C-83A1-F6EECF244321}">
                <p14:modId xmlns:p14="http://schemas.microsoft.com/office/powerpoint/2010/main" val="1616383514"/>
              </p:ext>
            </p:extLst>
          </p:nvPr>
        </p:nvGraphicFramePr>
        <p:xfrm>
          <a:off x="1091417" y="2413139"/>
          <a:ext cx="10445259" cy="3205480"/>
        </p:xfrm>
        <a:graphic>
          <a:graphicData uri="http://schemas.openxmlformats.org/drawingml/2006/table">
            <a:tbl>
              <a:tblPr firstRow="1" bandRow="1">
                <a:tableStyleId>{5C22544A-7EE6-4342-B048-85BDC9FD1C3A}</a:tableStyleId>
              </a:tblPr>
              <a:tblGrid>
                <a:gridCol w="3009201"/>
                <a:gridCol w="3954305"/>
                <a:gridCol w="3481753"/>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dirty="0" smtClean="0"/>
                        <a:t>Valeur du don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600" dirty="0" smtClean="0"/>
                        <a:t>A titre d’exemple **</a:t>
                      </a:r>
                    </a:p>
                  </a:txBody>
                  <a:tcPr/>
                </a:tc>
                <a:tc>
                  <a:txBody>
                    <a:bodyPr/>
                    <a:lstStyle/>
                    <a:p>
                      <a:r>
                        <a:rPr lang="fr-FR" dirty="0" smtClean="0"/>
                        <a:t>***</a:t>
                      </a:r>
                      <a:endParaRPr lang="fr-FR" dirty="0"/>
                    </a:p>
                  </a:txBody>
                  <a:tcPr/>
                </a:tc>
              </a:tr>
              <a:tr h="370840">
                <a:tc>
                  <a:txBody>
                    <a:bodyPr/>
                    <a:lstStyle/>
                    <a:p>
                      <a:r>
                        <a:rPr lang="fr-FR" dirty="0" smtClean="0"/>
                        <a:t>Don de 200 euros</a:t>
                      </a:r>
                      <a:endParaRPr lang="fr-F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smtClean="0">
                          <a:ln>
                            <a:noFill/>
                          </a:ln>
                          <a:solidFill>
                            <a:prstClr val="black"/>
                          </a:solidFill>
                          <a:effectLst/>
                          <a:uLnTx/>
                          <a:uFillTx/>
                          <a:latin typeface="+mn-lt"/>
                          <a:ea typeface="+mn-ea"/>
                          <a:cs typeface="+mn-cs"/>
                        </a:rPr>
                        <a:t>C’est l’équipement d’une catégorie en ballons de foot</a:t>
                      </a:r>
                    </a:p>
                  </a:txBody>
                  <a:tcPr/>
                </a:tc>
                <a:tc>
                  <a:txBody>
                    <a:bodyPr/>
                    <a:lstStyle/>
                    <a:p>
                      <a:r>
                        <a:rPr lang="fr-FR" dirty="0" smtClean="0"/>
                        <a:t>Catégorie 6 -9 ans</a:t>
                      </a:r>
                      <a:endParaRPr lang="fr-FR" dirty="0"/>
                    </a:p>
                  </a:txBody>
                  <a:tcPr/>
                </a:tc>
              </a:tr>
              <a:tr h="370840">
                <a:tc>
                  <a:txBody>
                    <a:bodyPr/>
                    <a:lstStyle/>
                    <a:p>
                      <a:r>
                        <a:rPr lang="fr-FR" dirty="0" smtClean="0"/>
                        <a:t>Don de  </a:t>
                      </a:r>
                      <a:r>
                        <a:rPr lang="fr-FR" dirty="0" smtClean="0"/>
                        <a:t>300-350 </a:t>
                      </a:r>
                      <a:r>
                        <a:rPr lang="fr-FR" dirty="0" smtClean="0"/>
                        <a:t>euros</a:t>
                      </a:r>
                      <a:endParaRPr lang="fr-F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smtClean="0"/>
                        <a:t>C’est un jeu de maillot floqué sponsor et</a:t>
                      </a:r>
                      <a:r>
                        <a:rPr lang="fr-FR" baseline="0" dirty="0" smtClean="0"/>
                        <a:t> club</a:t>
                      </a:r>
                    </a:p>
                  </a:txBody>
                  <a:tcPr/>
                </a:tc>
                <a:tc>
                  <a:txBody>
                    <a:bodyPr/>
                    <a:lstStyle/>
                    <a:p>
                      <a:r>
                        <a:rPr lang="fr-FR" dirty="0" smtClean="0"/>
                        <a:t>Catégories école de foot</a:t>
                      </a:r>
                      <a:r>
                        <a:rPr lang="fr-FR" baseline="0" dirty="0" smtClean="0"/>
                        <a:t>.</a:t>
                      </a:r>
                      <a:endParaRPr lang="fr-FR" dirty="0"/>
                    </a:p>
                  </a:txBody>
                  <a:tcPr/>
                </a:tc>
              </a:tr>
              <a:tr h="370840">
                <a:tc>
                  <a:txBody>
                    <a:bodyPr/>
                    <a:lstStyle/>
                    <a:p>
                      <a:r>
                        <a:rPr lang="fr-FR" dirty="0" smtClean="0"/>
                        <a:t>Don de </a:t>
                      </a:r>
                      <a:r>
                        <a:rPr lang="fr-FR" dirty="0" smtClean="0"/>
                        <a:t>350-400 </a:t>
                      </a:r>
                      <a:r>
                        <a:rPr lang="fr-FR" dirty="0" smtClean="0"/>
                        <a:t>euros</a:t>
                      </a:r>
                      <a:endParaRPr lang="fr-FR" dirty="0"/>
                    </a:p>
                  </a:txBody>
                  <a:tcPr/>
                </a:tc>
                <a:tc>
                  <a:txBody>
                    <a:bodyPr/>
                    <a:lstStyle/>
                    <a:p>
                      <a:r>
                        <a:rPr lang="fr-FR" dirty="0" smtClean="0"/>
                        <a:t>Cela représente la dotation en coupes ou  médailles de notre tournoi des petits champions</a:t>
                      </a:r>
                      <a:endParaRPr lang="fr-FR" dirty="0"/>
                    </a:p>
                  </a:txBody>
                  <a:tcPr/>
                </a:tc>
                <a:tc>
                  <a:txBody>
                    <a:bodyPr/>
                    <a:lstStyle/>
                    <a:p>
                      <a:r>
                        <a:rPr lang="fr-FR" dirty="0" smtClean="0"/>
                        <a:t>Ecole</a:t>
                      </a:r>
                      <a:r>
                        <a:rPr lang="fr-FR" baseline="0" dirty="0" smtClean="0"/>
                        <a:t> de foot U7-U9</a:t>
                      </a:r>
                      <a:endParaRPr lang="fr-FR" dirty="0"/>
                    </a:p>
                  </a:txBody>
                  <a:tcPr/>
                </a:tc>
              </a:tr>
              <a:tr h="370840">
                <a:tc>
                  <a:txBody>
                    <a:bodyPr/>
                    <a:lstStyle/>
                    <a:p>
                      <a:r>
                        <a:rPr lang="fr-FR" dirty="0" smtClean="0"/>
                        <a:t>Don de 500 euros</a:t>
                      </a:r>
                      <a:endParaRPr lang="fr-FR" dirty="0"/>
                    </a:p>
                  </a:txBody>
                  <a:tcPr/>
                </a:tc>
                <a:tc>
                  <a:txBody>
                    <a:bodyPr/>
                    <a:lstStyle/>
                    <a:p>
                      <a:r>
                        <a:rPr lang="fr-FR" dirty="0" smtClean="0"/>
                        <a:t>Achat de buts amovibles neufs ou </a:t>
                      </a:r>
                    </a:p>
                    <a:p>
                      <a:r>
                        <a:rPr lang="fr-FR" dirty="0" smtClean="0"/>
                        <a:t>Jeu de </a:t>
                      </a:r>
                      <a:r>
                        <a:rPr lang="fr-FR" dirty="0" smtClean="0"/>
                        <a:t>maillot/équipements</a:t>
                      </a:r>
                      <a:r>
                        <a:rPr lang="fr-FR" baseline="0" dirty="0" smtClean="0"/>
                        <a:t> variés</a:t>
                      </a:r>
                      <a:endParaRPr lang="fr-FR" dirty="0"/>
                    </a:p>
                  </a:txBody>
                  <a:tcPr/>
                </a:tc>
                <a:tc>
                  <a:txBody>
                    <a:bodyPr/>
                    <a:lstStyle/>
                    <a:p>
                      <a:r>
                        <a:rPr lang="fr-FR" dirty="0" smtClean="0"/>
                        <a:t>Ecole de foot </a:t>
                      </a:r>
                      <a:endParaRPr lang="fr-FR" dirty="0" smtClean="0"/>
                    </a:p>
                    <a:p>
                      <a:r>
                        <a:rPr lang="fr-FR" dirty="0" smtClean="0"/>
                        <a:t>Senior foot et futsal</a:t>
                      </a:r>
                      <a:endParaRPr lang="fr-FR" dirty="0"/>
                    </a:p>
                  </a:txBody>
                  <a:tcPr/>
                </a:tc>
              </a:tr>
            </a:tbl>
          </a:graphicData>
        </a:graphic>
      </p:graphicFrame>
    </p:spTree>
    <p:extLst>
      <p:ext uri="{BB962C8B-B14F-4D97-AF65-F5344CB8AC3E}">
        <p14:creationId xmlns:p14="http://schemas.microsoft.com/office/powerpoint/2010/main" val="41059133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760556" y="314378"/>
            <a:ext cx="11144250" cy="6340945"/>
          </a:xfrm>
        </p:spPr>
        <p:txBody>
          <a:bodyPr>
            <a:normAutofit fontScale="25000" lnSpcReduction="20000"/>
          </a:bodyPr>
          <a:lstStyle/>
          <a:p>
            <a:r>
              <a:rPr lang="fr-FR" sz="8000" b="1" dirty="0" smtClean="0">
                <a:solidFill>
                  <a:srgbClr val="C00000"/>
                </a:solidFill>
              </a:rPr>
              <a:t>Quelles  contreparties ?</a:t>
            </a:r>
          </a:p>
          <a:p>
            <a:endParaRPr lang="fr-FR" sz="6000" dirty="0" smtClean="0"/>
          </a:p>
          <a:p>
            <a:endParaRPr lang="fr-FR" sz="6000" dirty="0" smtClean="0"/>
          </a:p>
          <a:p>
            <a:pPr marL="685800" indent="-685800" algn="l">
              <a:buFont typeface="Arial" panose="020B0604020202020204" pitchFamily="34" charset="0"/>
              <a:buChar char="•"/>
            </a:pPr>
            <a:r>
              <a:rPr lang="fr-FR" sz="7200" b="1" u="sng" dirty="0"/>
              <a:t>R</a:t>
            </a:r>
            <a:r>
              <a:rPr lang="fr-FR" sz="7200" b="1" u="sng" dirty="0" smtClean="0"/>
              <a:t>éduction fiscale </a:t>
            </a:r>
            <a:r>
              <a:rPr lang="fr-FR" sz="7200" dirty="0" smtClean="0"/>
              <a:t>telle que prévue par le code des impôts,</a:t>
            </a:r>
          </a:p>
          <a:p>
            <a:pPr algn="l"/>
            <a:endParaRPr lang="fr-FR" sz="7200" dirty="0" smtClean="0"/>
          </a:p>
          <a:p>
            <a:pPr marL="685800" indent="-685800" algn="l">
              <a:buFont typeface="Arial" panose="020B0604020202020204" pitchFamily="34" charset="0"/>
              <a:buChar char="•"/>
            </a:pPr>
            <a:r>
              <a:rPr lang="fr-FR" sz="7200" b="1" u="sng" dirty="0" smtClean="0"/>
              <a:t>Retombées commerciales en perspective </a:t>
            </a:r>
            <a:r>
              <a:rPr lang="fr-FR" sz="7200" dirty="0" smtClean="0"/>
              <a:t>liées à l’impact auprès  </a:t>
            </a:r>
            <a:r>
              <a:rPr lang="fr-FR" sz="7200" dirty="0"/>
              <a:t>de </a:t>
            </a:r>
            <a:r>
              <a:rPr lang="fr-FR" sz="7200" dirty="0" smtClean="0"/>
              <a:t>180 </a:t>
            </a:r>
            <a:r>
              <a:rPr lang="fr-FR" sz="7200" dirty="0"/>
              <a:t>familles adhérentes de l </a:t>
            </a:r>
            <a:r>
              <a:rPr lang="fr-FR" sz="7200" dirty="0" smtClean="0"/>
              <a:t>’ABP qui sont autant de consommateurs potentiels, </a:t>
            </a:r>
          </a:p>
          <a:p>
            <a:pPr algn="l"/>
            <a:endParaRPr lang="fr-FR" sz="7200" dirty="0" smtClean="0"/>
          </a:p>
          <a:p>
            <a:pPr marL="685800" indent="-685800" algn="l">
              <a:buFont typeface="Arial" panose="020B0604020202020204" pitchFamily="34" charset="0"/>
              <a:buChar char="•"/>
            </a:pPr>
            <a:r>
              <a:rPr lang="fr-FR" sz="7200" dirty="0" smtClean="0"/>
              <a:t>Aspect communication par </a:t>
            </a:r>
            <a:r>
              <a:rPr lang="fr-FR" sz="7200" b="1" u="sng" dirty="0" smtClean="0"/>
              <a:t>la visibilité offerte </a:t>
            </a:r>
            <a:r>
              <a:rPr lang="fr-FR" sz="7200" dirty="0" smtClean="0"/>
              <a:t>directement (sponsor maillot- calendriers- </a:t>
            </a:r>
            <a:r>
              <a:rPr lang="fr-FR" sz="7200" smtClean="0"/>
              <a:t>panneau de publicité </a:t>
            </a:r>
            <a:r>
              <a:rPr lang="fr-FR" sz="7200" dirty="0" smtClean="0"/>
              <a:t>autour du terrain) ou par les sites et média sociaux de l’ABP, notamment </a:t>
            </a:r>
            <a:r>
              <a:rPr lang="fr-FR" sz="7200" dirty="0" err="1" smtClean="0"/>
              <a:t>Be.sport</a:t>
            </a:r>
            <a:r>
              <a:rPr lang="fr-FR" sz="7200" dirty="0" smtClean="0"/>
              <a:t> appli média liée au partenariat du club avec les girondins de Bordeaux,</a:t>
            </a:r>
          </a:p>
          <a:p>
            <a:pPr marL="685800" indent="-685800" algn="l">
              <a:buFont typeface="Arial" panose="020B0604020202020204" pitchFamily="34" charset="0"/>
              <a:buChar char="•"/>
            </a:pPr>
            <a:endParaRPr lang="fr-FR" sz="7200" dirty="0" smtClean="0"/>
          </a:p>
          <a:p>
            <a:pPr marL="685800" indent="-685800" algn="l">
              <a:buFont typeface="Arial" panose="020B0604020202020204" pitchFamily="34" charset="0"/>
              <a:buChar char="•"/>
            </a:pPr>
            <a:r>
              <a:rPr lang="fr-FR" sz="7200" b="1" u="sng" dirty="0" smtClean="0"/>
              <a:t>Opportunités</a:t>
            </a:r>
            <a:r>
              <a:rPr lang="fr-FR" sz="7200" u="sng" dirty="0" smtClean="0"/>
              <a:t> de s’introduire dans les réseaux du sport </a:t>
            </a:r>
            <a:r>
              <a:rPr lang="fr-FR" sz="7200" dirty="0" smtClean="0"/>
              <a:t>(Evènementiels – projets de développement du club – autres cibles).</a:t>
            </a:r>
          </a:p>
          <a:p>
            <a:endParaRPr lang="fr-FR" sz="7200" dirty="0" smtClean="0"/>
          </a:p>
          <a:p>
            <a:r>
              <a:rPr lang="fr-FR" sz="7200" b="1" dirty="0" smtClean="0"/>
              <a:t>C@NTACTS</a:t>
            </a:r>
          </a:p>
          <a:p>
            <a:endParaRPr lang="fr-FR" sz="7200" dirty="0"/>
          </a:p>
          <a:p>
            <a:r>
              <a:rPr lang="fr-FR" sz="5600" b="1" dirty="0" smtClean="0">
                <a:solidFill>
                  <a:schemeClr val="accent5">
                    <a:lumMod val="50000"/>
                  </a:schemeClr>
                </a:solidFill>
              </a:rPr>
              <a:t>M. Alain Le </a:t>
            </a:r>
            <a:r>
              <a:rPr lang="fr-FR" sz="5600" b="1" dirty="0" err="1" smtClean="0">
                <a:solidFill>
                  <a:schemeClr val="accent5">
                    <a:lumMod val="50000"/>
                  </a:schemeClr>
                </a:solidFill>
              </a:rPr>
              <a:t>diabat</a:t>
            </a:r>
            <a:r>
              <a:rPr lang="fr-FR" sz="5600" b="1" dirty="0">
                <a:solidFill>
                  <a:schemeClr val="accent5">
                    <a:lumMod val="50000"/>
                  </a:schemeClr>
                </a:solidFill>
              </a:rPr>
              <a:t> </a:t>
            </a:r>
            <a:r>
              <a:rPr lang="fr-FR" sz="5600" b="1" dirty="0" smtClean="0">
                <a:solidFill>
                  <a:schemeClr val="accent5">
                    <a:lumMod val="50000"/>
                  </a:schemeClr>
                </a:solidFill>
              </a:rPr>
              <a:t>,responsable technique des jeunes et responsable communication : </a:t>
            </a:r>
            <a:r>
              <a:rPr lang="fr-FR" sz="5600" b="1" dirty="0">
                <a:solidFill>
                  <a:schemeClr val="accent5">
                    <a:lumMod val="50000"/>
                  </a:schemeClr>
                </a:solidFill>
              </a:rPr>
              <a:t>0614148861   </a:t>
            </a:r>
            <a:r>
              <a:rPr lang="fr-FR" sz="5600" b="1" dirty="0" smtClean="0">
                <a:solidFill>
                  <a:schemeClr val="accent5">
                    <a:lumMod val="50000"/>
                  </a:schemeClr>
                </a:solidFill>
              </a:rPr>
              <a:t>alain.lediabat@gmail.com</a:t>
            </a:r>
          </a:p>
          <a:p>
            <a:r>
              <a:rPr lang="fr-FR" sz="5600" b="1" dirty="0" smtClean="0">
                <a:solidFill>
                  <a:schemeClr val="accent5">
                    <a:lumMod val="50000"/>
                  </a:schemeClr>
                </a:solidFill>
              </a:rPr>
              <a:t> messagerie officielle du club : </a:t>
            </a:r>
            <a:r>
              <a:rPr lang="fr-FR" sz="5600" b="1" dirty="0" smtClean="0">
                <a:solidFill>
                  <a:schemeClr val="accent5">
                    <a:lumMod val="50000"/>
                  </a:schemeClr>
                </a:solidFill>
                <a:hlinkClick r:id="rId2"/>
              </a:rPr>
              <a:t>548459@lfaquitaine.fr</a:t>
            </a:r>
            <a:endParaRPr lang="fr-FR" sz="5600" b="1" dirty="0" smtClean="0">
              <a:solidFill>
                <a:schemeClr val="accent5">
                  <a:lumMod val="50000"/>
                </a:schemeClr>
              </a:solidFill>
            </a:endParaRPr>
          </a:p>
          <a:p>
            <a:endParaRPr lang="fr-FR" sz="5600" b="1" dirty="0">
              <a:solidFill>
                <a:schemeClr val="accent5">
                  <a:lumMod val="50000"/>
                </a:schemeClr>
              </a:solidFill>
            </a:endParaRPr>
          </a:p>
          <a:p>
            <a:endParaRPr lang="fr-FR" sz="5600" b="1" dirty="0" smtClean="0">
              <a:solidFill>
                <a:schemeClr val="accent5">
                  <a:lumMod val="50000"/>
                </a:schemeClr>
              </a:solidFill>
            </a:endParaRPr>
          </a:p>
          <a:p>
            <a:r>
              <a:rPr lang="fr-FR" sz="5600" b="1" dirty="0" smtClean="0">
                <a:solidFill>
                  <a:schemeClr val="accent5">
                    <a:lumMod val="50000"/>
                  </a:schemeClr>
                </a:solidFill>
                <a:hlinkClick r:id="rId3"/>
              </a:rPr>
              <a:t>www.facebook.com/abpsaintmedard.futsal/</a:t>
            </a:r>
            <a:r>
              <a:rPr lang="fr-FR" sz="5600" b="1" dirty="0" smtClean="0">
                <a:solidFill>
                  <a:schemeClr val="accent5">
                    <a:lumMod val="50000"/>
                  </a:schemeClr>
                </a:solidFill>
              </a:rPr>
              <a:t>     site </a:t>
            </a:r>
            <a:r>
              <a:rPr lang="fr-FR" sz="5600" b="1" dirty="0">
                <a:solidFill>
                  <a:schemeClr val="accent5">
                    <a:lumMod val="50000"/>
                  </a:schemeClr>
                </a:solidFill>
              </a:rPr>
              <a:t>: </a:t>
            </a:r>
            <a:r>
              <a:rPr lang="fr-FR" sz="5600" b="1" dirty="0">
                <a:solidFill>
                  <a:schemeClr val="accent5">
                    <a:lumMod val="50000"/>
                  </a:schemeClr>
                </a:solidFill>
                <a:hlinkClick r:id="rId4"/>
              </a:rPr>
              <a:t>https://balleaupied.sportsregions.fr</a:t>
            </a:r>
            <a:r>
              <a:rPr lang="fr-FR" sz="5600" b="1" dirty="0" smtClean="0">
                <a:solidFill>
                  <a:schemeClr val="accent5">
                    <a:lumMod val="50000"/>
                  </a:schemeClr>
                </a:solidFill>
                <a:hlinkClick r:id="rId4"/>
              </a:rPr>
              <a:t>/</a:t>
            </a:r>
            <a:r>
              <a:rPr lang="fr-FR" sz="5600" b="1" dirty="0">
                <a:solidFill>
                  <a:schemeClr val="accent5">
                    <a:lumMod val="50000"/>
                  </a:schemeClr>
                </a:solidFill>
              </a:rPr>
              <a:t>   https://www.besport.com/group/24875</a:t>
            </a:r>
          </a:p>
          <a:p>
            <a:endParaRPr lang="fr-FR" sz="7200" dirty="0"/>
          </a:p>
          <a:p>
            <a:endParaRPr lang="fr-FR" sz="7200" dirty="0" smtClean="0"/>
          </a:p>
          <a:p>
            <a:endParaRPr lang="fr-FR" sz="7200" dirty="0" smtClean="0"/>
          </a:p>
          <a:p>
            <a:endParaRPr lang="fr-FR" sz="7200" dirty="0" smtClean="0"/>
          </a:p>
          <a:p>
            <a:endParaRPr lang="fr-FR" sz="7200" dirty="0"/>
          </a:p>
          <a:p>
            <a:endParaRPr lang="fr-FR" sz="7200" dirty="0" smtClean="0"/>
          </a:p>
          <a:p>
            <a:r>
              <a:rPr lang="fr-FR" dirty="0" smtClean="0"/>
              <a:t>CONTACTS</a:t>
            </a:r>
            <a:endParaRPr lang="fr-FR" dirty="0"/>
          </a:p>
        </p:txBody>
      </p:sp>
      <p:pic>
        <p:nvPicPr>
          <p:cNvPr id="4"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4270" y="314378"/>
            <a:ext cx="957263" cy="9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AutoShape 2" descr="G:\ABP Saint m%C3%A9dard en Jalles\Communication ABP\facebook-770688_1280.webp"/>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7" name="Image 6"/>
          <p:cNvPicPr>
            <a:picLocks noChangeAspect="1"/>
          </p:cNvPicPr>
          <p:nvPr/>
        </p:nvPicPr>
        <p:blipFill>
          <a:blip r:embed="rId6"/>
          <a:stretch>
            <a:fillRect/>
          </a:stretch>
        </p:blipFill>
        <p:spPr>
          <a:xfrm>
            <a:off x="1111533" y="6268824"/>
            <a:ext cx="255309" cy="255309"/>
          </a:xfrm>
          <a:prstGeom prst="rect">
            <a:avLst/>
          </a:prstGeom>
        </p:spPr>
      </p:pic>
    </p:spTree>
    <p:extLst>
      <p:ext uri="{BB962C8B-B14F-4D97-AF65-F5344CB8AC3E}">
        <p14:creationId xmlns:p14="http://schemas.microsoft.com/office/powerpoint/2010/main" val="1254811845"/>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235</TotalTime>
  <Words>454</Words>
  <Application>Microsoft Office PowerPoint</Application>
  <PresentationFormat>Grand écran</PresentationFormat>
  <Paragraphs>79</Paragraphs>
  <Slides>4</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4</vt:i4>
      </vt:variant>
    </vt:vector>
  </HeadingPairs>
  <TitlesOfParts>
    <vt:vector size="9" baseType="lpstr">
      <vt:lpstr>Arial</vt:lpstr>
      <vt:lpstr>Calibri</vt:lpstr>
      <vt:lpstr>Calibri Light</vt:lpstr>
      <vt:lpstr>Wingdings</vt:lpstr>
      <vt:lpstr>Thème Office</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Alain LE DIABAT</dc:creator>
  <cp:lastModifiedBy>Alain LE DIABAT</cp:lastModifiedBy>
  <cp:revision>65</cp:revision>
  <cp:lastPrinted>2017-06-24T12:51:13Z</cp:lastPrinted>
  <dcterms:created xsi:type="dcterms:W3CDTF">2017-06-19T08:14:09Z</dcterms:created>
  <dcterms:modified xsi:type="dcterms:W3CDTF">2020-09-24T10:18:01Z</dcterms:modified>
</cp:coreProperties>
</file>