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76" r:id="rId3"/>
    <p:sldId id="259" r:id="rId4"/>
    <p:sldId id="264" r:id="rId5"/>
    <p:sldId id="266" r:id="rId6"/>
    <p:sldId id="273" r:id="rId7"/>
    <p:sldId id="274" r:id="rId8"/>
    <p:sldId id="267" r:id="rId9"/>
    <p:sldId id="268" r:id="rId10"/>
    <p:sldId id="275" r:id="rId11"/>
    <p:sldId id="260" r:id="rId12"/>
    <p:sldId id="269" r:id="rId13"/>
  </p:sldIdLst>
  <p:sldSz cx="12192000" cy="6858000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4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68062-0806-4A53-9146-8AE03DE9F667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2620A-8D05-4C1F-9431-B6B9086470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075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89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93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010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09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68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213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20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686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97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026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711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33186-19DF-41FE-B607-F00B0701CF02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A8EF6-6460-4D20-99ED-A5B42DCF6F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80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68941" y="1122363"/>
            <a:ext cx="11456894" cy="2387600"/>
          </a:xfrm>
        </p:spPr>
        <p:txBody>
          <a:bodyPr/>
          <a:lstStyle/>
          <a:p>
            <a:r>
              <a:rPr lang="fr-FR" dirty="0" smtClean="0"/>
              <a:t>Projet associatif et plan d’action 2019 -2025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93444"/>
          </a:xfrm>
        </p:spPr>
        <p:txBody>
          <a:bodyPr/>
          <a:lstStyle/>
          <a:p>
            <a:r>
              <a:rPr lang="fr-FR" dirty="0" smtClean="0"/>
              <a:t>ABP Saint Médard en </a:t>
            </a:r>
            <a:r>
              <a:rPr lang="fr-FR" dirty="0" err="1" smtClean="0"/>
              <a:t>Jalles</a:t>
            </a:r>
            <a:r>
              <a:rPr lang="fr-FR" dirty="0" smtClean="0"/>
              <a:t> </a:t>
            </a: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524000" y="4468813"/>
            <a:ext cx="9144000" cy="5934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CENA" panose="02000000000000000000" pitchFamily="2" charset="0"/>
              </a:rPr>
              <a:t>« ETRE CONNU ET RECONNU »</a:t>
            </a:r>
          </a:p>
        </p:txBody>
      </p:sp>
    </p:spTree>
    <p:extLst>
      <p:ext uri="{BB962C8B-B14F-4D97-AF65-F5344CB8AC3E}">
        <p14:creationId xmlns:p14="http://schemas.microsoft.com/office/powerpoint/2010/main" val="426735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associatif ABP 2019/2025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732692" y="2571750"/>
            <a:ext cx="10515600" cy="923193"/>
          </a:xfrm>
          <a:prstGeom prst="rect">
            <a:avLst/>
          </a:prstGeom>
          <a:pattFill prst="pct30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L’esprit d’un club familial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- Partage ~ convivialité ~ solidarité 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732692" y="1802485"/>
            <a:ext cx="10515600" cy="527050"/>
          </a:xfrm>
          <a:prstGeom prst="rect">
            <a:avLst/>
          </a:prstGeom>
          <a:gradFill flip="none" rotWithShape="1">
            <a:gsLst>
              <a:gs pos="48000">
                <a:schemeClr val="accent6"/>
              </a:gs>
              <a:gs pos="75000">
                <a:schemeClr val="accent6"/>
              </a:gs>
            </a:gsLst>
            <a:lin ang="1350000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prstClr val="black"/>
                </a:solidFill>
              </a:rPr>
              <a:t>VOLET ASSOCIATIF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732692" y="3869776"/>
            <a:ext cx="10515600" cy="1026074"/>
          </a:xfrm>
          <a:prstGeom prst="rect">
            <a:avLst/>
          </a:prstGeom>
          <a:pattFill prst="pct30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prstClr val="black"/>
                </a:solidFill>
              </a:rPr>
              <a:t>Les efforts de structuration du club</a:t>
            </a:r>
          </a:p>
          <a:p>
            <a:pPr marL="0" indent="0">
              <a:buNone/>
            </a:pPr>
            <a:r>
              <a:rPr lang="fr-FR" dirty="0" smtClean="0">
                <a:solidFill>
                  <a:prstClr val="black"/>
                </a:solidFill>
              </a:rPr>
              <a:t>- Implication de tous ~ amélioration continue ~ cohérence d’ensemble au sein du club (administration/finances/sportif/environnement local/institutionnels)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732692" y="5162183"/>
            <a:ext cx="10515600" cy="1171941"/>
          </a:xfrm>
          <a:prstGeom prst="rect">
            <a:avLst/>
          </a:prstGeom>
          <a:pattFill prst="pct30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La revendication d’une identité propre 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- Etre un club connu </a:t>
            </a:r>
            <a:r>
              <a:rPr lang="fr-FR" sz="2400" dirty="0">
                <a:solidFill>
                  <a:prstClr val="black"/>
                </a:solidFill>
              </a:rPr>
              <a:t>et </a:t>
            </a:r>
            <a:r>
              <a:rPr lang="fr-FR" sz="2400" dirty="0" smtClean="0">
                <a:solidFill>
                  <a:prstClr val="black"/>
                </a:solidFill>
              </a:rPr>
              <a:t>reconnu localement ~ la carte proximité (Ouest SMJ) </a:t>
            </a:r>
            <a:r>
              <a:rPr lang="fr-FR" sz="2400" dirty="0">
                <a:solidFill>
                  <a:prstClr val="black"/>
                </a:solidFill>
              </a:rPr>
              <a:t>~ valorisation des </a:t>
            </a:r>
            <a:r>
              <a:rPr lang="fr-FR" sz="2400" dirty="0" smtClean="0">
                <a:solidFill>
                  <a:prstClr val="black"/>
                </a:solidFill>
              </a:rPr>
              <a:t>bénévoles ~ cohésion. 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94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AR BLANCA" panose="02000000000000000000" pitchFamily="2" charset="0"/>
              </a:rPr>
              <a:t>Un PLAN D’ACTION (évolutif)</a:t>
            </a:r>
            <a:endParaRPr lang="fr-FR" dirty="0">
              <a:solidFill>
                <a:schemeClr val="accent2">
                  <a:lumMod val="75000"/>
                </a:schemeClr>
              </a:solidFill>
              <a:latin typeface="AR BLANCA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5928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Recruter des éducateurs et les former.</a:t>
            </a:r>
          </a:p>
          <a:p>
            <a:r>
              <a:rPr lang="fr-FR" dirty="0" smtClean="0"/>
              <a:t>Fidéliser nos adhérents. (enfants-adultes)</a:t>
            </a:r>
          </a:p>
          <a:p>
            <a:r>
              <a:rPr lang="fr-FR" dirty="0" smtClean="0"/>
              <a:t>Poursuivre la progression dans les catégories d’âges. (U13 puis U14)</a:t>
            </a:r>
          </a:p>
          <a:p>
            <a:r>
              <a:rPr lang="fr-FR" dirty="0" smtClean="0"/>
              <a:t>Développer la pratique futsal « jeunes »  et féminines.</a:t>
            </a:r>
          </a:p>
          <a:p>
            <a:r>
              <a:rPr lang="fr-FR" dirty="0" smtClean="0"/>
              <a:t>Manager durablement les actions du PEF. (école de foot)</a:t>
            </a:r>
          </a:p>
          <a:p>
            <a:r>
              <a:rPr lang="fr-FR" dirty="0" smtClean="0"/>
              <a:t>Labéliser le club. (démarche qualité touchant tous les domaines)</a:t>
            </a:r>
          </a:p>
          <a:p>
            <a:r>
              <a:rPr lang="fr-FR" dirty="0" smtClean="0"/>
              <a:t>Mener à bien le dossier «  foyer ».</a:t>
            </a:r>
          </a:p>
          <a:p>
            <a:r>
              <a:rPr lang="fr-FR" dirty="0" smtClean="0"/>
              <a:t>Poursuivre l’implication de tous dans les projets/ activités du club.</a:t>
            </a:r>
          </a:p>
          <a:p>
            <a:r>
              <a:rPr lang="fr-FR" dirty="0" smtClean="0"/>
              <a:t>Valoriser nos bénévoles.</a:t>
            </a:r>
          </a:p>
          <a:p>
            <a:r>
              <a:rPr lang="fr-FR" dirty="0" smtClean="0"/>
              <a:t>Maintenir à bon niveau nos ambitions sportives. (montées et titres)</a:t>
            </a:r>
          </a:p>
          <a:p>
            <a:r>
              <a:rPr lang="fr-FR" dirty="0" smtClean="0"/>
              <a:t>Pérenniser la qualité de  notre tournoi annuel. (sportif et extra sportif) </a:t>
            </a:r>
          </a:p>
          <a:p>
            <a:r>
              <a:rPr lang="fr-FR" dirty="0" smtClean="0"/>
              <a:t>Développer la communication du club.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120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425" y="1447800"/>
            <a:ext cx="2914650" cy="367665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000500" y="609600"/>
            <a:ext cx="354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 BLANCA" panose="02000000000000000000" pitchFamily="2" charset="0"/>
              </a:rPr>
              <a:t>Partage et solidarité</a:t>
            </a:r>
            <a:endParaRPr lang="fr-FR" sz="2800" dirty="0">
              <a:latin typeface="AR BLANCA" panose="020000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200150" y="5114925"/>
            <a:ext cx="354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 BLANCA" panose="02000000000000000000" pitchFamily="2" charset="0"/>
              </a:rPr>
              <a:t>Valeurs du sport</a:t>
            </a:r>
            <a:endParaRPr lang="fr-FR" sz="2800" dirty="0">
              <a:latin typeface="AR BLANCA" panose="02000000000000000000" pitchFamily="2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296150" y="2805112"/>
            <a:ext cx="354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 BLANCA" panose="02000000000000000000" pitchFamily="2" charset="0"/>
              </a:rPr>
              <a:t>Engagement</a:t>
            </a:r>
            <a:endParaRPr lang="fr-FR" sz="2800" dirty="0">
              <a:latin typeface="AR BLANCA" panose="02000000000000000000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95300" y="2758143"/>
            <a:ext cx="354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 BLANCA" panose="02000000000000000000" pitchFamily="2" charset="0"/>
              </a:rPr>
              <a:t>Plaisir par le jeu</a:t>
            </a:r>
            <a:endParaRPr lang="fr-FR" sz="2800" dirty="0">
              <a:latin typeface="AR BLANCA" panose="02000000000000000000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991350" y="5000625"/>
            <a:ext cx="3543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 BLANCA" panose="02000000000000000000" pitchFamily="2" charset="0"/>
              </a:rPr>
              <a:t>Convivialité et esprit familial</a:t>
            </a:r>
            <a:endParaRPr lang="fr-FR" sz="2800" dirty="0">
              <a:latin typeface="AR BLANC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69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Projet associatif ABP 2019/2025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200" b="1" i="1" dirty="0" smtClean="0">
                <a:solidFill>
                  <a:schemeClr val="accent1">
                    <a:lumMod val="75000"/>
                  </a:schemeClr>
                </a:solidFill>
              </a:rPr>
              <a:t>Etre connu et reconnu, c’est être apprécié durablement pour la qualité de l’apprentissage de différents mode de pratique du foot ( Foot à 11 et futsal), pour nos bons résultats dans les différentes compétitions de ligue et de district, pour un « esprit club » familial et solidaire. </a:t>
            </a:r>
            <a:endParaRPr lang="fr-FR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591595"/>
            <a:ext cx="10515600" cy="5270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UN VOLET PRIORITAIRE : LE DOMAINE SPORTIF 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838200" y="3684588"/>
            <a:ext cx="10515600" cy="5270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UN VOLET EDUCATIF :  CE QUI SE PASSE « SUR ET AUTOUR » DU STADE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838200" y="4873625"/>
            <a:ext cx="10515600" cy="527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LE VOLET « CLUB » POUR UN </a:t>
            </a:r>
            <a:r>
              <a:rPr lang="fr-FR" dirty="0" smtClean="0"/>
              <a:t>DEVELOPPEMENT </a:t>
            </a:r>
            <a:r>
              <a:rPr lang="fr-FR" dirty="0" smtClean="0"/>
              <a:t>COHERENT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008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333375"/>
            <a:ext cx="11525250" cy="61055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Données objectives saison 2019/2020</a:t>
            </a:r>
          </a:p>
          <a:p>
            <a:pPr marL="0" indent="0" algn="ctr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accent4"/>
                </a:solidFill>
                <a:latin typeface="AR BLANCA" panose="02000000000000000000" pitchFamily="2" charset="0"/>
              </a:rPr>
              <a:t>Points positifs.</a:t>
            </a:r>
            <a:endParaRPr lang="fr-FR" dirty="0">
              <a:solidFill>
                <a:schemeClr val="accent4"/>
              </a:solidFill>
              <a:latin typeface="AR BLANCA" panose="02000000000000000000" pitchFamily="2" charset="0"/>
            </a:endParaRPr>
          </a:p>
          <a:p>
            <a:r>
              <a:rPr lang="fr-FR" dirty="0" smtClean="0"/>
              <a:t>Hausse du volume des adhérents (image du club +)</a:t>
            </a:r>
          </a:p>
          <a:p>
            <a:r>
              <a:rPr lang="fr-FR" dirty="0" smtClean="0"/>
              <a:t>Notoriété sportive portée par le futsal (performance)</a:t>
            </a:r>
          </a:p>
          <a:p>
            <a:r>
              <a:rPr lang="fr-FR" dirty="0" smtClean="0"/>
              <a:t>Densification et diversification de la pratique du foot.</a:t>
            </a:r>
          </a:p>
          <a:p>
            <a:pPr marL="0" indent="0">
              <a:buNone/>
            </a:pPr>
            <a:endParaRPr lang="fr-FR" dirty="0" smtClean="0"/>
          </a:p>
          <a:p>
            <a:pPr marL="0" lvl="0" indent="0">
              <a:buNone/>
            </a:pPr>
            <a:r>
              <a:rPr lang="fr-FR" dirty="0">
                <a:solidFill>
                  <a:srgbClr val="FF0000"/>
                </a:solidFill>
                <a:latin typeface="AR BLANCA" panose="02000000000000000000" pitchFamily="2" charset="0"/>
              </a:rPr>
              <a:t>Points </a:t>
            </a:r>
            <a:r>
              <a:rPr lang="fr-FR" dirty="0" smtClean="0">
                <a:solidFill>
                  <a:srgbClr val="FF0000"/>
                </a:solidFill>
                <a:latin typeface="AR BLANCA" panose="02000000000000000000" pitchFamily="2" charset="0"/>
              </a:rPr>
              <a:t>à améliorer.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 smtClean="0"/>
              <a:t>Déficit de structures de base (foyer - salles)</a:t>
            </a:r>
          </a:p>
          <a:p>
            <a:r>
              <a:rPr lang="fr-FR" dirty="0" smtClean="0"/>
              <a:t>Encadrement des équipes (</a:t>
            </a:r>
            <a:r>
              <a:rPr lang="fr-FR" dirty="0"/>
              <a:t>R</a:t>
            </a:r>
            <a:r>
              <a:rPr lang="fr-FR" dirty="0" smtClean="0"/>
              <a:t>atio 1/10 = besoin en bénévoles)</a:t>
            </a:r>
          </a:p>
          <a:p>
            <a:r>
              <a:rPr lang="fr-FR" dirty="0" smtClean="0"/>
              <a:t>Fidélisation (Surtout école de foot)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084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associatif ABP 2019/2025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270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VOLET SPORTIF</a:t>
            </a:r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838200" y="3082925"/>
            <a:ext cx="10515600" cy="52705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61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Recherche de la qualité dans la pratique. </a:t>
            </a: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838200" y="3813175"/>
            <a:ext cx="10515600" cy="527050"/>
          </a:xfrm>
          <a:prstGeom prst="rect">
            <a:avLst/>
          </a:prstGeom>
          <a:gradFill flip="none" rotWithShape="1">
            <a:gsLst>
              <a:gs pos="45994">
                <a:srgbClr val="C5DCF0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61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Performances.</a:t>
            </a:r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838200" y="4543425"/>
            <a:ext cx="10515600" cy="527050"/>
          </a:xfrm>
          <a:prstGeom prst="rect">
            <a:avLst/>
          </a:prstGeom>
          <a:gradFill flip="none" rotWithShape="1">
            <a:gsLst>
              <a:gs pos="27000">
                <a:srgbClr val="D5E6F4"/>
              </a:gs>
              <a:gs pos="45994">
                <a:srgbClr val="C5DCF0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61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Pratiques diversifiées.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03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associatif ABP 2019/2025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270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VOLET SPORTIF</a:t>
            </a:r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838200" y="2647950"/>
            <a:ext cx="10515600" cy="96202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61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Recherche de qualité dans la pratique du foot.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- Encadrement formé</a:t>
            </a:r>
            <a:r>
              <a:rPr lang="fr-FR" dirty="0"/>
              <a:t> </a:t>
            </a:r>
            <a:r>
              <a:rPr lang="fr-FR" dirty="0" smtClean="0"/>
              <a:t>~ Objectif de progrès technique ~ groupes calibrés (1/10) . </a:t>
            </a: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838200" y="3813175"/>
            <a:ext cx="10515600" cy="977900"/>
          </a:xfrm>
          <a:prstGeom prst="rect">
            <a:avLst/>
          </a:prstGeom>
          <a:gradFill flip="none" rotWithShape="1">
            <a:gsLst>
              <a:gs pos="45994">
                <a:srgbClr val="C5DCF0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61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 smtClean="0"/>
              <a:t>Performances.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 smtClean="0"/>
              <a:t>- Titres et montées. </a:t>
            </a:r>
            <a:endParaRPr lang="fr-FR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771525" y="5095874"/>
            <a:ext cx="10515600" cy="962025"/>
          </a:xfrm>
          <a:prstGeom prst="rect">
            <a:avLst/>
          </a:prstGeom>
          <a:gradFill flip="none" rotWithShape="1">
            <a:gsLst>
              <a:gs pos="27000">
                <a:srgbClr val="D5E6F4"/>
              </a:gs>
              <a:gs pos="45994">
                <a:srgbClr val="C5DCF0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61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 smtClean="0"/>
              <a:t>Pratiques diversifiées.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 smtClean="0"/>
              <a:t>- Compétitions et loisirs ~ Foot à 11 et futsal ~ Mixité ~ arbitrage.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1058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associatif ABP 2019/2025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967154" y="1885706"/>
            <a:ext cx="10515600" cy="5270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prstClr val="black"/>
                </a:solidFill>
              </a:rPr>
              <a:t>VOLET EDUCATIF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967154" y="2655765"/>
            <a:ext cx="10515600" cy="757116"/>
          </a:xfrm>
          <a:prstGeom prst="rect">
            <a:avLst/>
          </a:prstGeom>
          <a:gradFill flip="none" rotWithShape="1">
            <a:gsLst>
              <a:gs pos="14000">
                <a:schemeClr val="accent2">
                  <a:lumMod val="20000"/>
                  <a:lumOff val="80000"/>
                </a:schemeClr>
              </a:gs>
              <a:gs pos="39823">
                <a:schemeClr val="accent2">
                  <a:lumMod val="40000"/>
                  <a:lumOff val="60000"/>
                </a:schemeClr>
              </a:gs>
              <a:gs pos="31000">
                <a:schemeClr val="accent2">
                  <a:lumMod val="40000"/>
                  <a:lumOff val="6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63000">
                <a:schemeClr val="accent2">
                  <a:lumMod val="40000"/>
                  <a:lumOff val="60000"/>
                </a:schemeClr>
              </a:gs>
              <a:gs pos="99115">
                <a:schemeClr val="accent2">
                  <a:lumMod val="20000"/>
                  <a:lumOff val="80000"/>
                </a:schemeClr>
              </a:gs>
              <a:gs pos="82308">
                <a:schemeClr val="accent2">
                  <a:lumMod val="40000"/>
                  <a:lumOff val="60000"/>
                </a:schemeClr>
              </a:gs>
              <a:gs pos="92035">
                <a:schemeClr val="accent2">
                  <a:lumMod val="40000"/>
                  <a:lumOff val="60000"/>
                </a:schemeClr>
              </a:gs>
              <a:gs pos="48000">
                <a:schemeClr val="accent2">
                  <a:lumMod val="20000"/>
                  <a:lumOff val="80000"/>
                </a:schemeClr>
              </a:gs>
              <a:gs pos="75000">
                <a:schemeClr val="accent2">
                  <a:lumMod val="20000"/>
                  <a:lumOff val="80000"/>
                </a:schemeClr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Mise en avant des valeurs du sport.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967154" y="3655890"/>
            <a:ext cx="10515600" cy="706560"/>
          </a:xfrm>
          <a:prstGeom prst="rect">
            <a:avLst/>
          </a:prstGeom>
          <a:gradFill flip="none" rotWithShape="1">
            <a:gsLst>
              <a:gs pos="14000">
                <a:schemeClr val="accent2">
                  <a:lumMod val="20000"/>
                  <a:lumOff val="80000"/>
                </a:schemeClr>
              </a:gs>
              <a:gs pos="39823">
                <a:schemeClr val="accent2">
                  <a:lumMod val="40000"/>
                  <a:lumOff val="60000"/>
                </a:schemeClr>
              </a:gs>
              <a:gs pos="31000">
                <a:schemeClr val="accent2">
                  <a:lumMod val="40000"/>
                  <a:lumOff val="6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63000">
                <a:schemeClr val="accent2">
                  <a:lumMod val="40000"/>
                  <a:lumOff val="60000"/>
                </a:schemeClr>
              </a:gs>
              <a:gs pos="99115">
                <a:schemeClr val="accent2">
                  <a:lumMod val="20000"/>
                  <a:lumOff val="80000"/>
                </a:schemeClr>
              </a:gs>
              <a:gs pos="82308">
                <a:schemeClr val="accent2">
                  <a:lumMod val="40000"/>
                  <a:lumOff val="60000"/>
                </a:schemeClr>
              </a:gs>
              <a:gs pos="92035">
                <a:schemeClr val="accent2">
                  <a:lumMod val="40000"/>
                  <a:lumOff val="60000"/>
                </a:schemeClr>
              </a:gs>
              <a:gs pos="48000">
                <a:schemeClr val="accent2">
                  <a:lumMod val="20000"/>
                  <a:lumOff val="80000"/>
                </a:schemeClr>
              </a:gs>
              <a:gs pos="75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Non discrimination</a:t>
            </a:r>
            <a:endParaRPr lang="fr-FR" sz="2400" dirty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967154" y="4605459"/>
            <a:ext cx="10515600" cy="527050"/>
          </a:xfrm>
          <a:prstGeom prst="rect">
            <a:avLst/>
          </a:prstGeom>
          <a:gradFill flip="none" rotWithShape="1">
            <a:gsLst>
              <a:gs pos="14000">
                <a:schemeClr val="accent2">
                  <a:lumMod val="20000"/>
                  <a:lumOff val="80000"/>
                </a:schemeClr>
              </a:gs>
              <a:gs pos="39823">
                <a:schemeClr val="accent2">
                  <a:lumMod val="40000"/>
                  <a:lumOff val="60000"/>
                </a:schemeClr>
              </a:gs>
              <a:gs pos="31000">
                <a:schemeClr val="accent2">
                  <a:lumMod val="40000"/>
                  <a:lumOff val="6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63000">
                <a:schemeClr val="accent2">
                  <a:lumMod val="40000"/>
                  <a:lumOff val="60000"/>
                </a:schemeClr>
              </a:gs>
              <a:gs pos="99115">
                <a:schemeClr val="accent2">
                  <a:lumMod val="20000"/>
                  <a:lumOff val="80000"/>
                </a:schemeClr>
              </a:gs>
              <a:gs pos="82308">
                <a:schemeClr val="accent2">
                  <a:lumMod val="40000"/>
                  <a:lumOff val="60000"/>
                </a:schemeClr>
              </a:gs>
              <a:gs pos="92035">
                <a:schemeClr val="accent2">
                  <a:lumMod val="40000"/>
                  <a:lumOff val="60000"/>
                </a:schemeClr>
              </a:gs>
              <a:gs pos="48000">
                <a:schemeClr val="accent2">
                  <a:lumMod val="20000"/>
                  <a:lumOff val="80000"/>
                </a:schemeClr>
              </a:gs>
              <a:gs pos="75000">
                <a:schemeClr val="accent2">
                  <a:lumMod val="20000"/>
                  <a:lumOff val="80000"/>
                </a:schemeClr>
              </a:gs>
            </a:gsLst>
            <a:path path="shape">
              <a:fillToRect l="50000" t="50000" r="50000" b="50000"/>
            </a:path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Sensibilisation aux thématiques du PEF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28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associatif ABP 2019/2025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967154" y="1885706"/>
            <a:ext cx="10515600" cy="5270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prstClr val="black"/>
                </a:solidFill>
              </a:rPr>
              <a:t>VOLET EDUCATIF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967154" y="2655765"/>
            <a:ext cx="10515600" cy="990600"/>
          </a:xfrm>
          <a:prstGeom prst="rect">
            <a:avLst/>
          </a:prstGeom>
          <a:gradFill flip="none" rotWithShape="1">
            <a:gsLst>
              <a:gs pos="14000">
                <a:schemeClr val="accent2">
                  <a:lumMod val="20000"/>
                  <a:lumOff val="80000"/>
                </a:schemeClr>
              </a:gs>
              <a:gs pos="39823">
                <a:schemeClr val="accent2">
                  <a:lumMod val="40000"/>
                  <a:lumOff val="60000"/>
                </a:schemeClr>
              </a:gs>
              <a:gs pos="31000">
                <a:schemeClr val="accent2">
                  <a:lumMod val="40000"/>
                  <a:lumOff val="6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63000">
                <a:schemeClr val="accent2">
                  <a:lumMod val="40000"/>
                  <a:lumOff val="60000"/>
                </a:schemeClr>
              </a:gs>
              <a:gs pos="99115">
                <a:schemeClr val="accent2">
                  <a:lumMod val="20000"/>
                  <a:lumOff val="80000"/>
                </a:schemeClr>
              </a:gs>
              <a:gs pos="82308">
                <a:schemeClr val="accent2">
                  <a:lumMod val="40000"/>
                  <a:lumOff val="60000"/>
                </a:schemeClr>
              </a:gs>
              <a:gs pos="92035">
                <a:schemeClr val="accent2">
                  <a:lumMod val="40000"/>
                  <a:lumOff val="60000"/>
                </a:schemeClr>
              </a:gs>
              <a:gs pos="48000">
                <a:schemeClr val="accent2">
                  <a:lumMod val="20000"/>
                  <a:lumOff val="80000"/>
                </a:schemeClr>
              </a:gs>
              <a:gs pos="75000">
                <a:schemeClr val="accent2">
                  <a:lumMod val="20000"/>
                  <a:lumOff val="80000"/>
                </a:schemeClr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 smtClean="0">
                <a:solidFill>
                  <a:prstClr val="black"/>
                </a:solidFill>
              </a:rPr>
              <a:t>Mise en avant des valeurs du sport.</a:t>
            </a:r>
          </a:p>
          <a:p>
            <a:pPr marL="0" indent="0">
              <a:buNone/>
            </a:pPr>
            <a:r>
              <a:rPr lang="fr-FR" dirty="0" smtClean="0">
                <a:solidFill>
                  <a:prstClr val="black"/>
                </a:solidFill>
              </a:rPr>
              <a:t>- Amélioration des comportements individuels </a:t>
            </a:r>
            <a:r>
              <a:rPr lang="fr-FR" dirty="0">
                <a:solidFill>
                  <a:prstClr val="black"/>
                </a:solidFill>
              </a:rPr>
              <a:t>et </a:t>
            </a:r>
            <a:r>
              <a:rPr lang="fr-FR" dirty="0" smtClean="0">
                <a:solidFill>
                  <a:prstClr val="black"/>
                </a:solidFill>
              </a:rPr>
              <a:t>collectifs- goût de l’effort- discipline.  </a:t>
            </a:r>
            <a:endParaRPr lang="fr-F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967154" y="3898898"/>
            <a:ext cx="10515600" cy="996952"/>
          </a:xfrm>
          <a:prstGeom prst="rect">
            <a:avLst/>
          </a:prstGeom>
          <a:gradFill flip="none" rotWithShape="1">
            <a:gsLst>
              <a:gs pos="14000">
                <a:schemeClr val="accent2">
                  <a:lumMod val="20000"/>
                  <a:lumOff val="80000"/>
                </a:schemeClr>
              </a:gs>
              <a:gs pos="39823">
                <a:schemeClr val="accent2">
                  <a:lumMod val="40000"/>
                  <a:lumOff val="60000"/>
                </a:schemeClr>
              </a:gs>
              <a:gs pos="31000">
                <a:schemeClr val="accent2">
                  <a:lumMod val="40000"/>
                  <a:lumOff val="6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63000">
                <a:schemeClr val="accent2">
                  <a:lumMod val="40000"/>
                  <a:lumOff val="60000"/>
                </a:schemeClr>
              </a:gs>
              <a:gs pos="99115">
                <a:schemeClr val="accent2">
                  <a:lumMod val="20000"/>
                  <a:lumOff val="80000"/>
                </a:schemeClr>
              </a:gs>
              <a:gs pos="82308">
                <a:schemeClr val="accent2">
                  <a:lumMod val="40000"/>
                  <a:lumOff val="60000"/>
                </a:schemeClr>
              </a:gs>
              <a:gs pos="92035">
                <a:schemeClr val="accent2">
                  <a:lumMod val="40000"/>
                  <a:lumOff val="60000"/>
                </a:schemeClr>
              </a:gs>
              <a:gs pos="48000">
                <a:schemeClr val="accent2">
                  <a:lumMod val="20000"/>
                  <a:lumOff val="80000"/>
                </a:schemeClr>
              </a:gs>
              <a:gs pos="75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>
                <a:solidFill>
                  <a:prstClr val="black"/>
                </a:solidFill>
              </a:rPr>
              <a:t>Non </a:t>
            </a:r>
            <a:r>
              <a:rPr lang="fr-FR" dirty="0" smtClean="0">
                <a:solidFill>
                  <a:prstClr val="black"/>
                </a:solidFill>
              </a:rPr>
              <a:t>discrimination</a:t>
            </a:r>
          </a:p>
          <a:p>
            <a:pPr marL="0" indent="0">
              <a:buNone/>
            </a:pPr>
            <a:r>
              <a:rPr lang="fr-FR" dirty="0" smtClean="0">
                <a:solidFill>
                  <a:prstClr val="black"/>
                </a:solidFill>
              </a:rPr>
              <a:t> - Offre pour tous # Age-sexe-niveau </a:t>
            </a:r>
            <a:r>
              <a:rPr lang="fr-FR" dirty="0">
                <a:solidFill>
                  <a:prstClr val="black"/>
                </a:solidFill>
              </a:rPr>
              <a:t>de </a:t>
            </a:r>
            <a:r>
              <a:rPr lang="fr-FR" dirty="0" smtClean="0">
                <a:solidFill>
                  <a:prstClr val="black"/>
                </a:solidFill>
              </a:rPr>
              <a:t>jeu-handicap ~ plaisir et temps de jeu. </a:t>
            </a:r>
            <a:endParaRPr lang="fr-FR" dirty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967154" y="5148383"/>
            <a:ext cx="10515600" cy="1157167"/>
          </a:xfrm>
          <a:prstGeom prst="rect">
            <a:avLst/>
          </a:prstGeom>
          <a:gradFill flip="none" rotWithShape="1">
            <a:gsLst>
              <a:gs pos="14000">
                <a:schemeClr val="accent2">
                  <a:lumMod val="20000"/>
                  <a:lumOff val="80000"/>
                </a:schemeClr>
              </a:gs>
              <a:gs pos="39823">
                <a:schemeClr val="accent2">
                  <a:lumMod val="40000"/>
                  <a:lumOff val="60000"/>
                </a:schemeClr>
              </a:gs>
              <a:gs pos="31000">
                <a:schemeClr val="accent2">
                  <a:lumMod val="40000"/>
                  <a:lumOff val="6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63000">
                <a:schemeClr val="accent2">
                  <a:lumMod val="40000"/>
                  <a:lumOff val="60000"/>
                </a:schemeClr>
              </a:gs>
              <a:gs pos="99115">
                <a:schemeClr val="accent2">
                  <a:lumMod val="20000"/>
                  <a:lumOff val="80000"/>
                </a:schemeClr>
              </a:gs>
              <a:gs pos="82308">
                <a:schemeClr val="accent2">
                  <a:lumMod val="40000"/>
                  <a:lumOff val="60000"/>
                </a:schemeClr>
              </a:gs>
              <a:gs pos="92035">
                <a:schemeClr val="accent2">
                  <a:lumMod val="40000"/>
                  <a:lumOff val="60000"/>
                </a:schemeClr>
              </a:gs>
              <a:gs pos="48000">
                <a:schemeClr val="accent2">
                  <a:lumMod val="20000"/>
                  <a:lumOff val="80000"/>
                </a:schemeClr>
              </a:gs>
              <a:gs pos="75000">
                <a:schemeClr val="accent2">
                  <a:lumMod val="20000"/>
                  <a:lumOff val="80000"/>
                </a:schemeClr>
              </a:gs>
            </a:gsLst>
            <a:path path="shape">
              <a:fillToRect l="50000" t="50000" r="50000" b="50000"/>
            </a:path>
            <a:tileRect/>
          </a:gra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>
                <a:solidFill>
                  <a:prstClr val="black"/>
                </a:solidFill>
              </a:rPr>
              <a:t>Sensibilisation aux thématiques du PEF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- du </a:t>
            </a:r>
            <a:r>
              <a:rPr lang="fr-FR" sz="2400" dirty="0">
                <a:solidFill>
                  <a:prstClr val="black"/>
                </a:solidFill>
              </a:rPr>
              <a:t>Foot mais pas que le </a:t>
            </a:r>
            <a:r>
              <a:rPr lang="fr-FR" sz="2400" dirty="0" smtClean="0">
                <a:solidFill>
                  <a:prstClr val="black"/>
                </a:solidFill>
              </a:rPr>
              <a:t>foot</a:t>
            </a:r>
            <a:r>
              <a:rPr lang="fr-FR" sz="2400" dirty="0">
                <a:solidFill>
                  <a:prstClr val="black"/>
                </a:solidFill>
              </a:rPr>
              <a:t> </a:t>
            </a:r>
            <a:r>
              <a:rPr lang="fr-FR" sz="2400" dirty="0" smtClean="0">
                <a:solidFill>
                  <a:prstClr val="black"/>
                </a:solidFill>
              </a:rPr>
              <a:t>~ santé-environnement ~ démarche citoyenne du jeune footballeur. 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13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associatif ABP 2019/2025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732692" y="2967893"/>
            <a:ext cx="10515600" cy="527050"/>
          </a:xfrm>
          <a:prstGeom prst="rect">
            <a:avLst/>
          </a:prstGeom>
          <a:pattFill prst="pct30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prstClr val="black"/>
                </a:solidFill>
              </a:rPr>
              <a:t>L’esprit d’un club familial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732692" y="1802485"/>
            <a:ext cx="10515600" cy="527050"/>
          </a:xfrm>
          <a:prstGeom prst="rect">
            <a:avLst/>
          </a:prstGeom>
          <a:gradFill flip="none" rotWithShape="1">
            <a:gsLst>
              <a:gs pos="48000">
                <a:schemeClr val="accent6"/>
              </a:gs>
              <a:gs pos="75000">
                <a:schemeClr val="accent6"/>
              </a:gs>
            </a:gsLst>
            <a:lin ang="1350000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prstClr val="black"/>
                </a:solidFill>
              </a:rPr>
              <a:t>VOLET ASSOCIATIF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732692" y="3869776"/>
            <a:ext cx="10515600" cy="527050"/>
          </a:xfrm>
          <a:prstGeom prst="rect">
            <a:avLst/>
          </a:prstGeom>
          <a:pattFill prst="pct30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prstClr val="black"/>
                </a:solidFill>
              </a:rPr>
              <a:t>Les efforts de structuration du club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732692" y="4771659"/>
            <a:ext cx="10515600" cy="527050"/>
          </a:xfrm>
          <a:prstGeom prst="rect">
            <a:avLst/>
          </a:prstGeom>
          <a:pattFill prst="pct30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 smtClean="0">
                <a:solidFill>
                  <a:prstClr val="black"/>
                </a:solidFill>
              </a:rPr>
              <a:t>La revendication d’une identité propre</a:t>
            </a:r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407</Words>
  <Application>Microsoft Office PowerPoint</Application>
  <PresentationFormat>Grand écran</PresentationFormat>
  <Paragraphs>75</Paragraphs>
  <Slides>12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 BLANCA</vt:lpstr>
      <vt:lpstr>AR CENA</vt:lpstr>
      <vt:lpstr>Arial</vt:lpstr>
      <vt:lpstr>Calibri</vt:lpstr>
      <vt:lpstr>Calibri Light</vt:lpstr>
      <vt:lpstr>Thème Office</vt:lpstr>
      <vt:lpstr>Projet associatif et plan d’action 2019 -2025</vt:lpstr>
      <vt:lpstr>Présentation PowerPoint</vt:lpstr>
      <vt:lpstr>Projet associatif ABP 2019/2025  Etre connu et reconnu, c’est être apprécié durablement pour la qualité de l’apprentissage de différents mode de pratique du foot ( Foot à 11 et futsal), pour nos bons résultats dans les différentes compétitions de ligue et de district, pour un « esprit club » familial et solidaire. </vt:lpstr>
      <vt:lpstr>Présentation PowerPoint</vt:lpstr>
      <vt:lpstr>Projet associatif ABP 2019/2025</vt:lpstr>
      <vt:lpstr>Projet associatif ABP 2019/2025</vt:lpstr>
      <vt:lpstr>Projet associatif ABP 2019/2025</vt:lpstr>
      <vt:lpstr>Projet associatif ABP 2019/2025</vt:lpstr>
      <vt:lpstr>Projet associatif ABP 2019/2025</vt:lpstr>
      <vt:lpstr>Projet associatif ABP 2019/2025</vt:lpstr>
      <vt:lpstr>Un PLAN D’ACTION (évolutif)</vt:lpstr>
      <vt:lpstr>Présentation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associatif et plan d’action 2018 -2020</dc:title>
  <dc:creator>Alain LE DIABAT</dc:creator>
  <cp:lastModifiedBy>Alain LE DIABAT</cp:lastModifiedBy>
  <cp:revision>52</cp:revision>
  <cp:lastPrinted>2020-02-19T09:45:46Z</cp:lastPrinted>
  <dcterms:created xsi:type="dcterms:W3CDTF">2019-06-06T16:15:18Z</dcterms:created>
  <dcterms:modified xsi:type="dcterms:W3CDTF">2020-10-13T07:52:48Z</dcterms:modified>
</cp:coreProperties>
</file>